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75" r:id="rId4"/>
    <p:sldId id="273" r:id="rId5"/>
    <p:sldId id="277" r:id="rId6"/>
    <p:sldId id="274" r:id="rId7"/>
    <p:sldId id="276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59" r:id="rId17"/>
    <p:sldId id="278" r:id="rId18"/>
    <p:sldId id="260" r:id="rId19"/>
    <p:sldId id="272" r:id="rId20"/>
    <p:sldId id="270" r:id="rId21"/>
    <p:sldId id="261" r:id="rId22"/>
    <p:sldId id="262" r:id="rId23"/>
    <p:sldId id="279" r:id="rId24"/>
    <p:sldId id="2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8F80D-A668-4850-A9F7-69C6AA49FFD9}" type="datetimeFigureOut">
              <a:rPr lang="fr-FR" smtClean="0"/>
              <a:t>11/06/2026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759B6-787F-4090-9422-63FCAB1A95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48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89C2-A6F7-47A9-9CD7-E13A996AC2B7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60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DEB4-EB78-4D9A-BA43-FA323CA1DFF9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42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DDC-F1D2-452E-AC50-07878DDB54D4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3920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A606-D10A-4ACB-9885-49AD81BBD428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106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F22C2-F2F5-4BEA-8E45-F3D28769184D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830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103B-4E2B-4D64-85C3-5D473C863CB0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794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F75A-C669-4212-BF0C-772949BD686B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2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23AE-ABBA-499B-8EE4-E18742708040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85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2D6A-4B2C-4A07-AE07-6508EF3549B1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33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D130-05D3-4D9B-B36A-3C1DD5490E0D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08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D0A6-CCD0-4A8C-878B-2FCA296BF763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3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9216-66D7-4BEB-86B0-9E4BFD35DA1B}" type="datetime1">
              <a:rPr lang="fr-FR" smtClean="0"/>
              <a:t>11/06/2026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45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3A6-0142-4E56-A110-14F0C1F4E4D8}" type="datetime1">
              <a:rPr lang="fr-FR" smtClean="0"/>
              <a:t>11/06/2026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653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AB7A-FAAB-48F7-8DD8-A0943E31A9BC}" type="datetime1">
              <a:rPr lang="fr-FR" smtClean="0"/>
              <a:t>11/06/2026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475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AE8-B0B3-4EFF-B609-E280E4966B78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6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C44-F057-469D-9976-B826AC49D577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32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52A24-9074-4FA9-888B-8304EE4A49F8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97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sti2d.ecolelamache.org/lenseignement_technique_en_sti2d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2DB96F-4C80-F80F-0959-5E6B7E8987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séquence choisie – Niveau imposé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0BBC77-B49A-DE31-D477-9C66683854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b="1" dirty="0"/>
              <a:t>Exploitation pédagogique d’une activité pratique relative à l’approche spécialisée d’un système pluri technologique</a:t>
            </a:r>
          </a:p>
          <a:p>
            <a:r>
              <a:rPr lang="fr-FR" dirty="0"/>
              <a:t>Prénom Nom</a:t>
            </a:r>
          </a:p>
          <a:p>
            <a:r>
              <a:rPr lang="fr-FR" dirty="0"/>
              <a:t>Session 2026</a:t>
            </a:r>
          </a:p>
        </p:txBody>
      </p:sp>
    </p:spTree>
    <p:extLst>
      <p:ext uri="{BB962C8B-B14F-4D97-AF65-F5344CB8AC3E}">
        <p14:creationId xmlns:p14="http://schemas.microsoft.com/office/powerpoint/2010/main" val="338069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AFDF5-DBB5-4585-6BDE-3015CD822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A8A85-9B0C-8B40-7315-16DA2832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91E3FF-A7C7-7110-94E3-0466060FA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8BBF9E-C748-289D-69A9-D3DFDA067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10</a:t>
            </a:fld>
            <a:endParaRPr lang="fr-FR"/>
          </a:p>
        </p:txBody>
      </p:sp>
      <p:pic>
        <p:nvPicPr>
          <p:cNvPr id="5" name="Google Shape;123;g3df81726b9d_7_1">
            <a:extLst>
              <a:ext uri="{FF2B5EF4-FFF2-40B4-BE49-F238E27FC236}">
                <a16:creationId xmlns:a16="http://schemas.microsoft.com/office/drawing/2014/main" id="{DB637FEB-65EC-1ACE-BD60-8004ECFEAC4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38300" y="1605223"/>
            <a:ext cx="8915400" cy="4834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281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F730F-0574-7D51-6DB0-A8699546F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FEFC5-A39B-F203-56F9-608F08C5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39FE06-A948-B4C6-3BDD-618BAC865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56D46A-7439-FFC2-BAC1-534A6DF2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11</a:t>
            </a:fld>
            <a:endParaRPr lang="fr-FR"/>
          </a:p>
        </p:txBody>
      </p:sp>
      <p:pic>
        <p:nvPicPr>
          <p:cNvPr id="5" name="Google Shape;131;g3df81726b9d_7_8">
            <a:extLst>
              <a:ext uri="{FF2B5EF4-FFF2-40B4-BE49-F238E27FC236}">
                <a16:creationId xmlns:a16="http://schemas.microsoft.com/office/drawing/2014/main" id="{42FC00FB-A29C-C04E-0389-1AC9AC1BAF1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5663" y="1344190"/>
            <a:ext cx="11300674" cy="4889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497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F6C8-FECD-FF62-9199-370567474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C6EDF-5348-FC58-BF9E-098EADE0F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B86F77-2610-BFB4-A8B2-4E347413D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2B75AE-A150-A70E-9D29-6BEE10677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12</a:t>
            </a:fld>
            <a:endParaRPr lang="fr-FR"/>
          </a:p>
        </p:txBody>
      </p:sp>
      <p:pic>
        <p:nvPicPr>
          <p:cNvPr id="5" name="Google Shape;137;g3df81726b9d_0_15">
            <a:extLst>
              <a:ext uri="{FF2B5EF4-FFF2-40B4-BE49-F238E27FC236}">
                <a16:creationId xmlns:a16="http://schemas.microsoft.com/office/drawing/2014/main" id="{8BC131C7-B68D-0C31-51D0-6192512516E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t="4512" r="7764" b="1681"/>
          <a:stretch>
            <a:fillRect/>
          </a:stretch>
        </p:blipFill>
        <p:spPr>
          <a:xfrm>
            <a:off x="2262192" y="1443789"/>
            <a:ext cx="7892460" cy="5347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028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AF26D-9780-8E47-E818-022F378B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C72B61-1271-07B1-7579-A1B870A7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189F8-E0EB-A692-50D3-62F2B627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240DAB-8A81-4DC1-62D9-9C6FA0CC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13</a:t>
            </a:fld>
            <a:endParaRPr lang="fr-FR"/>
          </a:p>
        </p:txBody>
      </p:sp>
      <p:pic>
        <p:nvPicPr>
          <p:cNvPr id="5" name="Google Shape;143;g3df81726b9d_0_23">
            <a:extLst>
              <a:ext uri="{FF2B5EF4-FFF2-40B4-BE49-F238E27FC236}">
                <a16:creationId xmlns:a16="http://schemas.microsoft.com/office/drawing/2014/main" id="{D9806424-1B8B-06B8-0524-3C37AA33B6E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6687" y="1591709"/>
            <a:ext cx="10817925" cy="5122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16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D5A21-0BAB-99C1-C56C-06DCB9919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8E142-5D09-B856-8668-C2EE42DD3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E4C836-A1AC-75C7-1D00-E9CD8BA68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E90E2A-0834-3E35-4380-341EF145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14</a:t>
            </a:fld>
            <a:endParaRPr lang="fr-FR"/>
          </a:p>
        </p:txBody>
      </p:sp>
      <p:pic>
        <p:nvPicPr>
          <p:cNvPr id="5" name="Google Shape;158;g3df81726b9d_7_15">
            <a:extLst>
              <a:ext uri="{FF2B5EF4-FFF2-40B4-BE49-F238E27FC236}">
                <a16:creationId xmlns:a16="http://schemas.microsoft.com/office/drawing/2014/main" id="{0D0AE2C7-24A4-8DBB-49C1-6BCC2940B3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70716" y="1442766"/>
            <a:ext cx="8650568" cy="51592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22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24225-6D0A-E7E5-A671-FB2AE70B9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902213-002C-556D-4788-64C927C1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80CE7F-75DC-9C99-4097-3B79373F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0E7179-AB98-1097-9BA4-E4AA4FF8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15</a:t>
            </a:fld>
            <a:endParaRPr lang="fr-FR"/>
          </a:p>
        </p:txBody>
      </p:sp>
      <p:pic>
        <p:nvPicPr>
          <p:cNvPr id="5" name="Google Shape;164;g3df81726b9d_2_27" title="Etudes-possibles-après-un-BTS.png">
            <a:extLst>
              <a:ext uri="{FF2B5EF4-FFF2-40B4-BE49-F238E27FC236}">
                <a16:creationId xmlns:a16="http://schemas.microsoft.com/office/drawing/2014/main" id="{E4135F4B-2367-FA2C-0110-A27E3B125A6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b="16873"/>
          <a:stretch>
            <a:fillRect/>
          </a:stretch>
        </p:blipFill>
        <p:spPr>
          <a:xfrm>
            <a:off x="1548063" y="1431963"/>
            <a:ext cx="9095873" cy="5180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886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06E47-9F6F-B876-27B2-FC2EA6E6B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EAC265-58C0-B9D7-2843-A8CCC78E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E916D9-E851-7857-95BE-C227D902A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Situer la séquence de formation en l’inscrivant dans la formation de niveau requis (</a:t>
            </a:r>
            <a:r>
              <a:rPr lang="fr-FR" dirty="0" err="1"/>
              <a:t>prébac</a:t>
            </a:r>
            <a:r>
              <a:rPr lang="fr-FR" dirty="0"/>
              <a:t> : 36 semaines, BTS 28/30 semaines, CPGE 36 semaines)</a:t>
            </a:r>
          </a:p>
          <a:p>
            <a:r>
              <a:rPr lang="fr-FR" dirty="0"/>
              <a:t>Connaissances et compétences visées par la séquence</a:t>
            </a:r>
          </a:p>
          <a:p>
            <a:pPr lvl="1"/>
            <a:r>
              <a:rPr lang="fr-FR" dirty="0" err="1"/>
              <a:t>Pré-requis</a:t>
            </a:r>
            <a:r>
              <a:rPr lang="fr-FR" dirty="0"/>
              <a:t> =&gt; Pour justifier le positionnement de la séquence en lien avec les </a:t>
            </a:r>
            <a:r>
              <a:rPr lang="fr-FR" dirty="0" err="1"/>
              <a:t>pré-requis</a:t>
            </a:r>
            <a:endParaRPr lang="fr-FR" dirty="0"/>
          </a:p>
          <a:p>
            <a:pPr lvl="1"/>
            <a:r>
              <a:rPr lang="fr-FR" dirty="0"/>
              <a:t>Niveaux taxonomiques (tableau avec compétences/connaissances/niveau taxonomique ?)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A78278-44B5-E887-061F-5946D8BD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16</a:t>
            </a:fld>
            <a:endParaRPr lang="fr-FR"/>
          </a:p>
        </p:txBody>
      </p:sp>
      <p:pic>
        <p:nvPicPr>
          <p:cNvPr id="5" name="Google Shape;195;g3df81726b9d_0_6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E38B037-16F7-A383-48FA-2D66E48DAC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47857" y="4443663"/>
            <a:ext cx="5754931" cy="2000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12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533C2-535D-D674-7ED5-34AD496F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E3D90-E2C2-A932-8179-F3B6D8443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Durée de la séquence :</a:t>
            </a:r>
          </a:p>
          <a:p>
            <a:pPr lvl="1"/>
            <a:r>
              <a:rPr lang="fr-FR" dirty="0"/>
              <a:t>Exemple : 3 semaines - Idéalement entre 2 et 5 semaines</a:t>
            </a:r>
          </a:p>
          <a:p>
            <a:r>
              <a:rPr lang="fr-FR" dirty="0"/>
              <a:t>Déroulement de la séquence</a:t>
            </a:r>
          </a:p>
          <a:p>
            <a:pPr lvl="1"/>
            <a:r>
              <a:rPr lang="fr-FR" dirty="0"/>
              <a:t>STI2D 2I2D SIN -&gt;  2h30 CM // 5h30 </a:t>
            </a:r>
            <a:r>
              <a:rPr lang="fr-FR" dirty="0" err="1"/>
              <a:t>TPs</a:t>
            </a:r>
            <a:r>
              <a:rPr lang="fr-FR" dirty="0"/>
              <a:t> (</a:t>
            </a:r>
            <a:r>
              <a:rPr lang="fr-FR" dirty="0">
                <a:hlinkClick r:id="rId2"/>
              </a:rPr>
              <a:t>https://sti2d.ecolelamache.org/lenseignement_technique_en_sti2d.html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BTS 1ere année : 2h CM 10h </a:t>
            </a:r>
            <a:r>
              <a:rPr lang="fr-FR" dirty="0" err="1"/>
              <a:t>TPs</a:t>
            </a:r>
            <a:r>
              <a:rPr lang="fr-FR" dirty="0"/>
              <a:t> // 2</a:t>
            </a:r>
            <a:r>
              <a:rPr lang="fr-FR" baseline="30000" dirty="0"/>
              <a:t>ème</a:t>
            </a:r>
            <a:r>
              <a:rPr lang="fr-FR" dirty="0"/>
              <a:t> année : 2h CM + 13h </a:t>
            </a:r>
            <a:r>
              <a:rPr lang="fr-FR" dirty="0" err="1"/>
              <a:t>TPs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FE9803-859D-C37F-F527-947E0732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17</a:t>
            </a:fld>
            <a:endParaRPr lang="fr-FR"/>
          </a:p>
        </p:txBody>
      </p:sp>
      <p:graphicFrame>
        <p:nvGraphicFramePr>
          <p:cNvPr id="5" name="Google Shape;218;g3df81726b9d_0_0">
            <a:extLst>
              <a:ext uri="{FF2B5EF4-FFF2-40B4-BE49-F238E27FC236}">
                <a16:creationId xmlns:a16="http://schemas.microsoft.com/office/drawing/2014/main" id="{D8B24D5C-FF33-6C84-1BBD-A9725CBAD5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350484"/>
              </p:ext>
            </p:extLst>
          </p:nvPr>
        </p:nvGraphicFramePr>
        <p:xfrm>
          <a:off x="1449805" y="3474870"/>
          <a:ext cx="10287000" cy="33831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+mn-l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1 : Classe entière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2 : TP demi-groupe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3 : TD demi-groupe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1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Apport de connaissance : Savoirs à lister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2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SEANCE A PRESENTER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3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4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Synthèse de séquence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Evaluation sommative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Remédiation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96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54BC6-39AC-C72D-1631-17B297B1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316F2-9B8A-6285-4DB6-6F71B0E8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5DA43E-8FFC-F51C-AA40-09CE4C992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Quand dans la séquence</a:t>
            </a:r>
          </a:p>
          <a:p>
            <a:r>
              <a:rPr lang="fr-FR" dirty="0"/>
              <a:t>Connaissances et compétences visées dans la séance</a:t>
            </a:r>
          </a:p>
          <a:p>
            <a:r>
              <a:rPr lang="fr-FR" dirty="0"/>
              <a:t>Présentation des systèmes choisis et les thématiques traitées dans chacune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98AD8E-6B8B-C0EA-1EE4-95CE54C1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18</a:t>
            </a:fld>
            <a:endParaRPr lang="fr-FR"/>
          </a:p>
        </p:txBody>
      </p:sp>
      <p:pic>
        <p:nvPicPr>
          <p:cNvPr id="6" name="Google Shape;219;g3df81726b9d_0_0">
            <a:extLst>
              <a:ext uri="{FF2B5EF4-FFF2-40B4-BE49-F238E27FC236}">
                <a16:creationId xmlns:a16="http://schemas.microsoft.com/office/drawing/2014/main" id="{C15071AA-A8EA-F5A6-3852-0DDDABC09D2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39916" y="4022411"/>
            <a:ext cx="5534777" cy="1466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2371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B403B-EEBC-2E79-FAD8-85301BF23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2A80B-3AEE-C650-6C21-E9762A722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FBC675-BDE2-9E90-5EE4-9F25BBB57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du système et sa pertinence pour les activités pratiques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361ECB-5853-9BE4-30A9-5601AC84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99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DD064-D357-5F11-3C1F-62A0E514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7615F7-DA53-6580-F3C0-534E681BC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système</a:t>
            </a:r>
          </a:p>
          <a:p>
            <a:r>
              <a:rPr lang="fr-FR" dirty="0"/>
              <a:t>Synthèse des activités menées</a:t>
            </a:r>
          </a:p>
          <a:p>
            <a:r>
              <a:rPr lang="fr-FR" dirty="0"/>
              <a:t>Exploitation pédagogique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9461D5-2B20-1A7A-1A49-D4786A13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007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D6B60-921D-8158-A70F-E785E2C03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75449D-34E6-CE5A-3475-2BE6A9613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FB4C61-36FC-6B49-6561-760620B39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Démarche pédagogique :</a:t>
            </a:r>
          </a:p>
          <a:p>
            <a:pPr lvl="1"/>
            <a:r>
              <a:rPr lang="fr-FR" dirty="0"/>
              <a:t>Déductive</a:t>
            </a:r>
          </a:p>
          <a:p>
            <a:pPr lvl="1"/>
            <a:r>
              <a:rPr lang="fr-FR" dirty="0"/>
              <a:t>Inductive</a:t>
            </a:r>
          </a:p>
          <a:p>
            <a:pPr lvl="2"/>
            <a:r>
              <a:rPr lang="fr-FR" dirty="0"/>
              <a:t>Démarche d’investigation</a:t>
            </a:r>
          </a:p>
          <a:p>
            <a:pPr lvl="2"/>
            <a:r>
              <a:rPr lang="fr-FR" dirty="0"/>
              <a:t>Démarche de résolution de problèmes</a:t>
            </a:r>
          </a:p>
          <a:p>
            <a:pPr lvl="2"/>
            <a:r>
              <a:rPr lang="fr-FR" dirty="0"/>
              <a:t>Démarche de projet</a:t>
            </a:r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6619D2-4F02-12BA-B8A4-E6D30BF7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20</a:t>
            </a:fld>
            <a:endParaRPr lang="fr-FR"/>
          </a:p>
        </p:txBody>
      </p:sp>
      <p:pic>
        <p:nvPicPr>
          <p:cNvPr id="5" name="Google Shape;262;p21">
            <a:extLst>
              <a:ext uri="{FF2B5EF4-FFF2-40B4-BE49-F238E27FC236}">
                <a16:creationId xmlns:a16="http://schemas.microsoft.com/office/drawing/2014/main" id="{5A5CF6CA-B1A5-9993-B03A-0D3BE122FF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1812" y="4281322"/>
            <a:ext cx="4873053" cy="210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63;p21">
            <a:extLst>
              <a:ext uri="{FF2B5EF4-FFF2-40B4-BE49-F238E27FC236}">
                <a16:creationId xmlns:a16="http://schemas.microsoft.com/office/drawing/2014/main" id="{857D5AD4-6BE7-1B6A-39D7-A7E11ED63E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3462" y="4154442"/>
            <a:ext cx="3520755" cy="2225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893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931A-93BA-2970-357F-F0F6F6CCE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9D91C-94A3-76B1-31B7-866B54B2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F43C5-13CD-9372-F603-E3716154A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Enchaînement des activités réalisées par les élèves et résultats attendus</a:t>
            </a:r>
          </a:p>
          <a:p>
            <a:r>
              <a:rPr lang="fr-FR" dirty="0"/>
              <a:t>Choix pédagogiques retenus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98019D-0F86-3127-40F5-8A5D25769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166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C9FDE-029A-2E9C-A757-A1489CA4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Evaluations et remédiation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33DE2C-193C-4CE7-8FD1-15C705E61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Évaluations diagnostique, formative</a:t>
            </a:r>
          </a:p>
          <a:p>
            <a:r>
              <a:rPr lang="fr-FR" dirty="0"/>
              <a:t>Évaluations sommatives : par compétences</a:t>
            </a:r>
          </a:p>
          <a:p>
            <a:r>
              <a:rPr lang="fr-FR" dirty="0"/>
              <a:t>Remédiation</a:t>
            </a:r>
          </a:p>
          <a:p>
            <a:pPr lvl="1"/>
            <a:r>
              <a:rPr lang="fr-FR" dirty="0"/>
              <a:t>Remédiation immédiate lors des séances (individuelle et différenciée lors des séances en demi-groupe)</a:t>
            </a:r>
          </a:p>
          <a:p>
            <a:pPr lvl="1"/>
            <a:r>
              <a:rPr lang="fr-FR" dirty="0"/>
              <a:t>Remédiation différée à la suite de l’évaluation sommative</a:t>
            </a:r>
          </a:p>
          <a:p>
            <a:pPr lvl="1"/>
            <a:r>
              <a:rPr lang="fr-FR" dirty="0"/>
              <a:t>Pour CPGE : En TD et khôlle pour accentuer sur les points </a:t>
            </a:r>
            <a:r>
              <a:rPr lang="fr-FR" dirty="0" err="1"/>
              <a:t>difficils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E63B3A-654F-9B1A-20CD-15ED4C70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707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112CDD9-6A33-DA56-CAEF-24B7CB1D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E4F92F4-82AE-4B72-7264-24FE0B806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439E4D-67D4-52AA-43C5-E5904F4C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434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91A91B-810E-441C-DF68-E0A9B3C4D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DCD1EF-E7DB-2B6D-E345-9B2EF2552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682936-2363-1954-3601-EDB48749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48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6D9C580-AD9F-4B10-E163-C0207DD2B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système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057BEB7-E6CE-AA7E-9C49-D6691C070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9B3944-14E2-A220-111C-11448A4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1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9DCA09-758D-4E4D-6AE8-E5AC0980F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système</a:t>
            </a:r>
            <a:br>
              <a:rPr lang="fr-FR" dirty="0"/>
            </a:br>
            <a:r>
              <a:rPr lang="fr-FR" dirty="0"/>
              <a:t>Présentation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331FC3-733A-5281-D058-DC7B4AFDC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Objectif du système : </a:t>
            </a:r>
          </a:p>
          <a:p>
            <a:r>
              <a:rPr lang="fr-FR" dirty="0"/>
              <a:t>Diagramme de flux</a:t>
            </a:r>
          </a:p>
          <a:p>
            <a:r>
              <a:rPr lang="fr-FR" dirty="0"/>
              <a:t>Diagramme UML/</a:t>
            </a:r>
            <a:r>
              <a:rPr lang="fr-FR" dirty="0" err="1"/>
              <a:t>sysML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B22F73-B905-B4F3-003E-B66BFD38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212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7786D60-2B5A-6602-10C7-1D71B780E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Synthèse des activités menées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BD6ABA-95AB-E028-DE18-B8ADE07DD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F769EE-99A9-3157-2568-26BDBE586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311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32384-9E0A-A801-6B89-51AAFF11D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1D3B2E-DA75-D9AA-D97A-07C1BED96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Synthèse des activités menées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09D25E-91D7-7531-18DC-15405DA82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Résultats expérimentaux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5B5B8C-CEFA-F512-67EA-CDF2AB11F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46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4777AE6-4E52-8002-4C81-BDA02746E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Exploitation pédagogique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DF3F5B9-398B-A497-5C59-DED94415C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E813B1-E0B9-278C-2A65-9DBD9727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66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41BBF-640A-2EEA-B8A7-CA97B35D8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A3F5E-96D1-BEAC-A1A0-B0D0331AF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DB4C8-B15A-F41E-FCE9-1BBAD2B1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Titre de la séquence - Problématique</a:t>
            </a:r>
          </a:p>
          <a:p>
            <a:pPr lvl="1"/>
            <a:r>
              <a:rPr lang="fr-FR" dirty="0"/>
              <a:t>Exemple :  Comment les nouvelles technologies peuvent-elles améliorer l’habitat ?</a:t>
            </a:r>
          </a:p>
          <a:p>
            <a:r>
              <a:rPr lang="fr-FR" dirty="0"/>
              <a:t>Niveau de la formation</a:t>
            </a:r>
          </a:p>
          <a:p>
            <a:pPr lvl="1"/>
            <a:r>
              <a:rPr lang="fr-FR" dirty="0"/>
              <a:t>Exemple :  STI2D enseignements communs de 2I2D en Terminale</a:t>
            </a:r>
          </a:p>
          <a:p>
            <a:r>
              <a:rPr lang="fr-FR" dirty="0"/>
              <a:t>Effectif</a:t>
            </a:r>
          </a:p>
          <a:p>
            <a:pPr lvl="1"/>
            <a:r>
              <a:rPr lang="fr-FR" dirty="0"/>
              <a:t>Exemple :  Classe de 24 élèves, groupe à effectif réduit de 12 élèves</a:t>
            </a:r>
          </a:p>
          <a:p>
            <a:r>
              <a:rPr lang="fr-FR" dirty="0"/>
              <a:t>Volume horaire</a:t>
            </a:r>
          </a:p>
          <a:p>
            <a:pPr lvl="1"/>
            <a:r>
              <a:rPr lang="fr-FR" dirty="0"/>
              <a:t>Exemple :  12 heures hebdomadaires (2h en classe entière ; 10h en effectif réduit)</a:t>
            </a:r>
          </a:p>
          <a:p>
            <a:endParaRPr lang="fr-FR" dirty="0"/>
          </a:p>
          <a:p>
            <a:r>
              <a:rPr lang="fr-FR" dirty="0"/>
              <a:t>Situation déclenchante - Activation</a:t>
            </a:r>
          </a:p>
          <a:p>
            <a:pPr lvl="1"/>
            <a:r>
              <a:rPr lang="fr-FR" dirty="0"/>
              <a:t>Exemple :   Faire émerger les représentations et les savoirs antérieurs / Donner du sens au savoir à acquérir / Faire naître un questionnement légitime et conforme à la notion visée / Initier une démarche de recherche adaptée à la problématique, mobilisant les ressources internes (connaissances et compétences) et externes (ressources documentaires, expériences, modèles, etc…)</a:t>
            </a:r>
          </a:p>
          <a:p>
            <a:r>
              <a:rPr lang="fr-FR" dirty="0"/>
              <a:t>Thématique sociétale (pré bac)</a:t>
            </a:r>
          </a:p>
          <a:p>
            <a:pPr lvl="1"/>
            <a:r>
              <a:rPr lang="fr-FR" dirty="0"/>
              <a:t>STI2D: Assister l’homme / Préserver la santé / Concevoir l’habitat de demain / Améliorer l’efficacité énergétique d’un produit / Gérer la ville du futur (Smart city) / Construire les ouvrages de demain / Favoriser la pratique sportive   - Faut retrouver la source</a:t>
            </a:r>
          </a:p>
          <a:p>
            <a:pPr lvl="1"/>
            <a:r>
              <a:rPr lang="fr-FR" dirty="0"/>
              <a:t>SI : Les territoires et les produits intelligents, la mobilité des personnes et des biens / L’homme assisté, réparé, augmenté / Le design responsable et le prototypage de produits innovants </a:t>
            </a:r>
          </a:p>
          <a:p>
            <a:r>
              <a:rPr lang="fr-FR" dirty="0"/>
              <a:t>Présentation de la formation (accès, débouchés, objectifs) : ONISEP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96F4D4-880D-3587-58DE-A2B1D414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4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BF409C-BA78-8B62-240D-13286FCCE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EFE9C1-1FAC-F251-6BF4-EA3A150E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0747D7-B6E5-CAAA-F6D7-B729A31E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299345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TM02892315[[fn=Brin]]</Template>
  <TotalTime>166</TotalTime>
  <Words>638</Words>
  <Application>Microsoft Office PowerPoint</Application>
  <PresentationFormat>Grand écran</PresentationFormat>
  <Paragraphs>120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Brin</vt:lpstr>
      <vt:lpstr>Titre de la séquence choisie – Niveau imposé</vt:lpstr>
      <vt:lpstr>Plan</vt:lpstr>
      <vt:lpstr>Le système</vt:lpstr>
      <vt:lpstr>Le système Présentation</vt:lpstr>
      <vt:lpstr>Synthèse des activités menées</vt:lpstr>
      <vt:lpstr>Synthèse des activités menées</vt:lpstr>
      <vt:lpstr>Exploitation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Séquence pédagogique</vt:lpstr>
      <vt:lpstr>Séquence pédagogique</vt:lpstr>
      <vt:lpstr>Séance expérimentale</vt:lpstr>
      <vt:lpstr>Séance expérimentale</vt:lpstr>
      <vt:lpstr>Séance expérimentale</vt:lpstr>
      <vt:lpstr>Séance expérimentale</vt:lpstr>
      <vt:lpstr>Evaluations et remédiation</vt:lpstr>
      <vt:lpstr>Conclusion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Emilie DEROCHE</dc:creator>
  <cp:lastModifiedBy>Emilie DEROCHE</cp:lastModifiedBy>
  <cp:revision>24</cp:revision>
  <dcterms:created xsi:type="dcterms:W3CDTF">2026-06-10T07:24:34Z</dcterms:created>
  <dcterms:modified xsi:type="dcterms:W3CDTF">2026-06-11T15:06:32Z</dcterms:modified>
</cp:coreProperties>
</file>