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82" r:id="rId4"/>
    <p:sldId id="258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83" r:id="rId13"/>
    <p:sldId id="259" r:id="rId14"/>
    <p:sldId id="274" r:id="rId15"/>
    <p:sldId id="278" r:id="rId16"/>
    <p:sldId id="281" r:id="rId17"/>
    <p:sldId id="260" r:id="rId18"/>
    <p:sldId id="272" r:id="rId19"/>
    <p:sldId id="270" r:id="rId20"/>
    <p:sldId id="261" r:id="rId21"/>
    <p:sldId id="280" r:id="rId22"/>
    <p:sldId id="262" r:id="rId23"/>
    <p:sldId id="279" r:id="rId24"/>
    <p:sldId id="271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8F80D-A668-4850-A9F7-69C6AA49FFD9}" type="datetimeFigureOut">
              <a:rPr lang="fr-FR" smtClean="0"/>
              <a:t>11/06/2026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759B6-787F-4090-9422-63FCAB1A95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9484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C89C2-A6F7-47A9-9CD7-E13A996AC2B7}" type="datetime1">
              <a:rPr lang="fr-FR" smtClean="0"/>
              <a:t>11/06/2026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5601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6DEB4-EB78-4D9A-BA43-FA323CA1DFF9}" type="datetime1">
              <a:rPr lang="fr-FR" smtClean="0"/>
              <a:t>11/06/2026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6425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ACDDC-F1D2-452E-AC50-07878DDB54D4}" type="datetime1">
              <a:rPr lang="fr-FR" smtClean="0"/>
              <a:t>11/06/2026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53920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A606-D10A-4ACB-9885-49AD81BBD428}" type="datetime1">
              <a:rPr lang="fr-FR" smtClean="0"/>
              <a:t>11/06/2026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61063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F22C2-F2F5-4BEA-8E45-F3D28769184D}" type="datetime1">
              <a:rPr lang="fr-FR" smtClean="0"/>
              <a:t>11/06/2026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8305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7103B-4E2B-4D64-85C3-5D473C863CB0}" type="datetime1">
              <a:rPr lang="fr-FR" smtClean="0"/>
              <a:t>11/06/2026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87949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0F75A-C669-4212-BF0C-772949BD686B}" type="datetime1">
              <a:rPr lang="fr-FR" smtClean="0"/>
              <a:t>11/06/2026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0320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523AE-ABBA-499B-8EE4-E18742708040}" type="datetime1">
              <a:rPr lang="fr-FR" smtClean="0"/>
              <a:t>11/06/2026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2850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2D6A-4B2C-4A07-AE07-6508EF3549B1}" type="datetime1">
              <a:rPr lang="fr-FR" smtClean="0"/>
              <a:t>11/06/2026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5337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9D130-05D3-4D9B-B36A-3C1DD5490E0D}" type="datetime1">
              <a:rPr lang="fr-FR" smtClean="0"/>
              <a:t>11/06/2026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9089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0D0A6-CCD0-4A8C-878B-2FCA296BF763}" type="datetime1">
              <a:rPr lang="fr-FR" smtClean="0"/>
              <a:t>11/06/2026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633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A9216-66D7-4BEB-86B0-9E4BFD35DA1B}" type="datetime1">
              <a:rPr lang="fr-FR" smtClean="0"/>
              <a:t>11/06/2026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8450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013A6-0142-4E56-A110-14F0C1F4E4D8}" type="datetime1">
              <a:rPr lang="fr-FR" smtClean="0"/>
              <a:t>11/06/2026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3653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8AB7A-FAAB-48F7-8DD8-A0943E31A9BC}" type="datetime1">
              <a:rPr lang="fr-FR" smtClean="0"/>
              <a:t>11/06/2026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4475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2FAE8-B0B3-4EFF-B609-E280E4966B78}" type="datetime1">
              <a:rPr lang="fr-FR" smtClean="0"/>
              <a:t>11/06/2026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2634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AC44-F057-469D-9976-B826AC49D577}" type="datetime1">
              <a:rPr lang="fr-FR" smtClean="0"/>
              <a:t>11/06/2026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1326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52A24-9074-4FA9-888B-8304EE4A49F8}" type="datetime1">
              <a:rPr lang="fr-FR" smtClean="0"/>
              <a:t>11/06/2026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979F52A-E39E-4694-B0B4-F69DB2B57D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1976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sti2d.ecolelamache.org/lenseignement_technique_en_sti2d.html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2DB96F-4C80-F80F-0959-5E6B7E8987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Titre de la séquence choisie – Niveau imposé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0BBC77-B49A-DE31-D477-9C666838544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fr-FR" b="1" dirty="0"/>
              <a:t>Exploitation pédagogique d’une activité pratique relative à l’approche globale d’un système pluri technologique</a:t>
            </a:r>
          </a:p>
          <a:p>
            <a:r>
              <a:rPr lang="fr-FR" dirty="0"/>
              <a:t>Prénom Nom</a:t>
            </a:r>
          </a:p>
          <a:p>
            <a:r>
              <a:rPr lang="fr-FR" dirty="0"/>
              <a:t>Session 2026</a:t>
            </a:r>
          </a:p>
        </p:txBody>
      </p:sp>
    </p:spTree>
    <p:extLst>
      <p:ext uri="{BB962C8B-B14F-4D97-AF65-F5344CB8AC3E}">
        <p14:creationId xmlns:p14="http://schemas.microsoft.com/office/powerpoint/2010/main" val="3380693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D5A21-0BAB-99C1-C56C-06DCB9919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08E142-5D09-B856-8668-C2EE42DD3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 pédagogique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AE4C836-A1AC-75C7-1D00-E9CD8BA68E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Les possibilités après le niveau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BE90E2A-0834-3E35-4380-341EF1456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10</a:t>
            </a:fld>
            <a:endParaRPr lang="fr-FR"/>
          </a:p>
        </p:txBody>
      </p:sp>
      <p:pic>
        <p:nvPicPr>
          <p:cNvPr id="5" name="Google Shape;158;g3df81726b9d_7_15">
            <a:extLst>
              <a:ext uri="{FF2B5EF4-FFF2-40B4-BE49-F238E27FC236}">
                <a16:creationId xmlns:a16="http://schemas.microsoft.com/office/drawing/2014/main" id="{0D0AE2C7-24A4-8DBB-49C1-6BCC2940B31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770716" y="1442766"/>
            <a:ext cx="8650568" cy="51592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422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24225-6D0A-E7E5-A671-FB2AE70B9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902213-002C-556D-4788-64C927C18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 pédagogique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180CE7F-75DC-9C99-4097-3B79373F3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00E7179-AB98-1097-9BA4-E4AA4FF81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11</a:t>
            </a:fld>
            <a:endParaRPr lang="fr-FR"/>
          </a:p>
        </p:txBody>
      </p:sp>
      <p:pic>
        <p:nvPicPr>
          <p:cNvPr id="5" name="Google Shape;164;g3df81726b9d_2_27" title="Etudes-possibles-après-un-BTS.png">
            <a:extLst>
              <a:ext uri="{FF2B5EF4-FFF2-40B4-BE49-F238E27FC236}">
                <a16:creationId xmlns:a16="http://schemas.microsoft.com/office/drawing/2014/main" id="{E4135F4B-2367-FA2C-0110-A27E3B125A6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rcRect b="16873"/>
          <a:stretch>
            <a:fillRect/>
          </a:stretch>
        </p:blipFill>
        <p:spPr>
          <a:xfrm>
            <a:off x="1548063" y="1431963"/>
            <a:ext cx="9095873" cy="51808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8886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678423EC-BB60-2E65-8930-05B3A24FC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Séquence pédagogique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E69EFF2-D211-C495-B077-78B2619C4A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9926845-4D0C-9FEE-7F98-F453101D3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5632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06E47-9F6F-B876-27B2-FC2EA6E6B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EAC265-58C0-B9D7-2843-A8CCC78EF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Séquence pédagogique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DE916D9-E851-7857-95BE-C227D902A9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Situer la séquence de formation en l’inscrivant dans la formation de niveau requis</a:t>
            </a:r>
          </a:p>
          <a:p>
            <a:r>
              <a:rPr lang="fr-FR" dirty="0"/>
              <a:t>Connaissances et compétences visées par la séquence</a:t>
            </a:r>
          </a:p>
          <a:p>
            <a:pPr lvl="1"/>
            <a:r>
              <a:rPr lang="fr-FR" dirty="0" err="1"/>
              <a:t>Pré-requis</a:t>
            </a:r>
            <a:endParaRPr lang="fr-FR" dirty="0"/>
          </a:p>
          <a:p>
            <a:pPr lvl="1"/>
            <a:r>
              <a:rPr lang="fr-FR" dirty="0"/>
              <a:t>Niveaux taxonomiques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3A78278-44B5-E887-061F-5946D8BD4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512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B7767-2C47-2954-1886-FD2EE89D1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573B29-AB53-3055-4C6D-6E549D4BD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Séquence pédagogique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90364D-57B5-C9DA-8A67-D7504512A2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Présentation des systèmes choisis et les thématiques traitées dans chacune (organisation matérielle et pédagogique de la séance (nombre d’élèves, systèmes utilisés, travail en îlots ou autres)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DB91200-C846-5D2F-A774-CFB8C30C1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08105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3533C2-535D-D674-7ED5-34AD496F4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Séquence pédagogique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E3D90-E2C2-A932-8179-F3B6D84435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Durée de la séquence :</a:t>
            </a:r>
          </a:p>
          <a:p>
            <a:pPr lvl="1"/>
            <a:r>
              <a:rPr lang="fr-FR" dirty="0"/>
              <a:t>Exemple : 3 semaines - Idéalement entre 2 et 5 semaines</a:t>
            </a:r>
          </a:p>
          <a:p>
            <a:r>
              <a:rPr lang="fr-FR" dirty="0"/>
              <a:t>Déroulement de la séquence</a:t>
            </a:r>
          </a:p>
          <a:p>
            <a:pPr lvl="1"/>
            <a:r>
              <a:rPr lang="fr-FR" dirty="0"/>
              <a:t>Terminale SI 6h/</a:t>
            </a:r>
            <a:r>
              <a:rPr lang="fr-FR" dirty="0" err="1"/>
              <a:t>sem</a:t>
            </a:r>
            <a:endParaRPr lang="fr-FR" dirty="0"/>
          </a:p>
          <a:p>
            <a:pPr lvl="1"/>
            <a:r>
              <a:rPr lang="fr-FR" dirty="0"/>
              <a:t>STI2D 2I2D SIN -&gt;  2h30 CM // 5h30 </a:t>
            </a:r>
            <a:r>
              <a:rPr lang="fr-FR" dirty="0" err="1"/>
              <a:t>TPs</a:t>
            </a:r>
            <a:r>
              <a:rPr lang="fr-FR" dirty="0"/>
              <a:t> (</a:t>
            </a:r>
            <a:r>
              <a:rPr lang="fr-FR" dirty="0">
                <a:hlinkClick r:id="rId2"/>
              </a:rPr>
              <a:t>https://sti2d.ecolelamache.org/lenseignement_technique_en_sti2d.html</a:t>
            </a:r>
            <a:r>
              <a:rPr lang="fr-FR" dirty="0"/>
              <a:t>)</a:t>
            </a:r>
          </a:p>
          <a:p>
            <a:pPr lvl="1"/>
            <a:r>
              <a:rPr lang="fr-FR" dirty="0"/>
              <a:t>BTS 1ere année : 2h CM 10h </a:t>
            </a:r>
            <a:r>
              <a:rPr lang="fr-FR" dirty="0" err="1"/>
              <a:t>TPs</a:t>
            </a:r>
            <a:r>
              <a:rPr lang="fr-FR" dirty="0"/>
              <a:t> // 2</a:t>
            </a:r>
            <a:r>
              <a:rPr lang="fr-FR" baseline="30000" dirty="0"/>
              <a:t>ème</a:t>
            </a:r>
            <a:r>
              <a:rPr lang="fr-FR" dirty="0"/>
              <a:t> année : 2h CM + 13h </a:t>
            </a:r>
            <a:r>
              <a:rPr lang="fr-FR" dirty="0" err="1"/>
              <a:t>TPs</a:t>
            </a:r>
            <a:r>
              <a:rPr lang="fr-FR" dirty="0"/>
              <a:t>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FE9803-859D-C37F-F527-947E07324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15</a:t>
            </a:fld>
            <a:endParaRPr lang="fr-FR"/>
          </a:p>
        </p:txBody>
      </p:sp>
      <p:graphicFrame>
        <p:nvGraphicFramePr>
          <p:cNvPr id="5" name="Google Shape;218;g3df81726b9d_0_0">
            <a:extLst>
              <a:ext uri="{FF2B5EF4-FFF2-40B4-BE49-F238E27FC236}">
                <a16:creationId xmlns:a16="http://schemas.microsoft.com/office/drawing/2014/main" id="{D8B24D5C-FF33-6C84-1BBD-A9725CBAD514}"/>
              </a:ext>
            </a:extLst>
          </p:cNvPr>
          <p:cNvGraphicFramePr/>
          <p:nvPr/>
        </p:nvGraphicFramePr>
        <p:xfrm>
          <a:off x="1449805" y="3474870"/>
          <a:ext cx="10287000" cy="338313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571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1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1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71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+mn-l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Séance 1 : Classe entière</a:t>
                      </a:r>
                      <a:endParaRPr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Séance 2 : TP demi-groupe</a:t>
                      </a:r>
                      <a:endParaRPr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8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Séance 3 : TD demi-groupe</a:t>
                      </a:r>
                      <a:endParaRPr sz="180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Semaine 1</a:t>
                      </a:r>
                      <a:endParaRPr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Apport de connaissance : Savoirs à lister</a:t>
                      </a:r>
                      <a:endParaRPr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80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8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Semaine 2</a:t>
                      </a:r>
                      <a:endParaRPr sz="180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SEANCE A PRESENTER</a:t>
                      </a:r>
                      <a:endParaRPr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80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8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Semaine 3</a:t>
                      </a:r>
                      <a:endParaRPr sz="180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80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80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Semaine 4</a:t>
                      </a:r>
                      <a:endParaRPr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Synthèse de séquence</a:t>
                      </a:r>
                      <a:endParaRPr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Evaluation sommative</a:t>
                      </a:r>
                      <a:endParaRPr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Remédiation</a:t>
                      </a:r>
                      <a:endParaRPr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33963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0B6F9ED0-ED30-5A38-01A7-4A268B702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Séance expérimentale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67F0E435-F30D-19D9-3FB0-9CDD6D379B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733AFB2-042D-9301-365D-7308CF99A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07201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54BC6-39AC-C72D-1631-17B297B16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7316F2-9B8A-6285-4DB6-6F71B0E86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Séance expérimentale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5DA43E-8FFC-F51C-AA40-09CE4C992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Quand dans la séquence</a:t>
            </a:r>
          </a:p>
          <a:p>
            <a:r>
              <a:rPr lang="fr-FR" dirty="0"/>
              <a:t>Connaissances et compétences visées dans la séance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598AD8E-6B8B-C0EA-1EE4-95CE54C10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2371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B403B-EEBC-2E79-FAD8-85301BF23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82A80B-3AEE-C650-6C21-E9762A722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Séance expérimentale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9FBC675-BDE2-9E90-5EE4-9F25BBB57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Présentation du système et sa pertinence pour les activités pratiques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4361ECB-5853-9BE4-30A9-5601AC846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19999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D6B60-921D-8158-A70F-E785E2C03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75449D-34E6-CE5A-3475-2BE6A9613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Séance expérimentale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DFB4C61-36FC-6B49-6561-760620B399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Démarche pédagogique :</a:t>
            </a:r>
          </a:p>
          <a:p>
            <a:pPr lvl="1"/>
            <a:r>
              <a:rPr lang="fr-FR" dirty="0"/>
              <a:t>Déductive</a:t>
            </a:r>
          </a:p>
          <a:p>
            <a:pPr lvl="1"/>
            <a:r>
              <a:rPr lang="fr-FR" dirty="0"/>
              <a:t>Inductive</a:t>
            </a:r>
          </a:p>
          <a:p>
            <a:pPr lvl="2"/>
            <a:r>
              <a:rPr lang="fr-FR" dirty="0"/>
              <a:t>Démarche d’investigation</a:t>
            </a:r>
          </a:p>
          <a:p>
            <a:pPr lvl="2"/>
            <a:r>
              <a:rPr lang="fr-FR" dirty="0"/>
              <a:t>Démarche de résolution de problèmes</a:t>
            </a:r>
          </a:p>
          <a:p>
            <a:pPr lvl="2"/>
            <a:r>
              <a:rPr lang="fr-FR" dirty="0"/>
              <a:t>Démarche de projet</a:t>
            </a:r>
          </a:p>
          <a:p>
            <a:pPr lvl="1"/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16619D2-4F02-12BA-B8A4-E6D30BF7B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19</a:t>
            </a:fld>
            <a:endParaRPr lang="fr-FR"/>
          </a:p>
        </p:txBody>
      </p:sp>
      <p:pic>
        <p:nvPicPr>
          <p:cNvPr id="5" name="Google Shape;262;p21">
            <a:extLst>
              <a:ext uri="{FF2B5EF4-FFF2-40B4-BE49-F238E27FC236}">
                <a16:creationId xmlns:a16="http://schemas.microsoft.com/office/drawing/2014/main" id="{5A5CF6CA-B1A5-9993-B03A-0D3BE122FF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31812" y="4281322"/>
            <a:ext cx="4873053" cy="2108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63;p21">
            <a:extLst>
              <a:ext uri="{FF2B5EF4-FFF2-40B4-BE49-F238E27FC236}">
                <a16:creationId xmlns:a16="http://schemas.microsoft.com/office/drawing/2014/main" id="{857D5AD4-6BE7-1B6A-39D7-A7E11ED63E3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43462" y="4154442"/>
            <a:ext cx="3520755" cy="22251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4893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FDD064-D357-5F11-3C1F-62A0E514C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67615F7-DA53-6580-F3C0-534E681BC0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Contexte pédagogique</a:t>
            </a:r>
          </a:p>
          <a:p>
            <a:r>
              <a:rPr lang="fr-FR" dirty="0"/>
              <a:t>Séquence pédagogique</a:t>
            </a:r>
          </a:p>
          <a:p>
            <a:r>
              <a:rPr lang="fr-FR" dirty="0"/>
              <a:t>Séance expérimentale</a:t>
            </a:r>
          </a:p>
          <a:p>
            <a:r>
              <a:rPr lang="fr-FR" dirty="0"/>
              <a:t>Evaluations et remédiation</a:t>
            </a:r>
          </a:p>
          <a:p>
            <a:r>
              <a:rPr lang="fr-FR" dirty="0"/>
              <a:t>Conclusion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69461D5-2B20-1A7A-1A49-D4786A132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00070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7931A-93BA-2970-357F-F0F6F6CCE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69D91C-94A3-76B1-31B7-866B54B2E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Séance expérimentale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0DF43C5-13CD-9372-F603-E3716154A9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Enchaînement des activités réalisées par les élèves et résultats attendus</a:t>
            </a:r>
          </a:p>
          <a:p>
            <a:r>
              <a:rPr lang="fr-FR" dirty="0"/>
              <a:t>Choix pédagogiques retenus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D98019D-0F86-3127-40F5-8A5D25769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81667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5C6909F1-4EBF-473F-5909-DFD57B030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Evaluations et remédiations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6D93E48-27DE-A8AA-F27B-6CD65EB2C6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62913E3-8782-3842-0FFE-B7D523825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13756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2C9FDE-029A-2E9C-A757-A1489CA41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Evaluations et remédiation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33DE2C-193C-4CE7-8FD1-15C705E614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Évaluations diagnostique, formative</a:t>
            </a:r>
          </a:p>
          <a:p>
            <a:r>
              <a:rPr lang="fr-FR" dirty="0"/>
              <a:t>Évaluations sommatives : par compétences</a:t>
            </a:r>
          </a:p>
          <a:p>
            <a:r>
              <a:rPr lang="fr-FR" dirty="0"/>
              <a:t>Remédiation</a:t>
            </a:r>
          </a:p>
          <a:p>
            <a:pPr lvl="1"/>
            <a:r>
              <a:rPr lang="fr-FR" dirty="0"/>
              <a:t>Remédiation immédiate lors des séances (individuelle et différenciée lors des séances en demi-groupe)</a:t>
            </a:r>
          </a:p>
          <a:p>
            <a:pPr lvl="1"/>
            <a:r>
              <a:rPr lang="fr-FR" dirty="0"/>
              <a:t>Remédiation différée à la suite de l’évaluation sommative</a:t>
            </a:r>
          </a:p>
          <a:p>
            <a:pPr lvl="1"/>
            <a:r>
              <a:rPr lang="fr-FR" dirty="0"/>
              <a:t>Pour CPGE : En TD et khôlle pour accentuer sur les points </a:t>
            </a:r>
            <a:r>
              <a:rPr lang="fr-FR" dirty="0" err="1"/>
              <a:t>difficils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DE63B3A-654F-9B1A-20CD-15ED4C70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37074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101B5C1-9741-10A1-0694-8E68E0FFA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2BE1F978-D9AC-F647-9A02-10DAFC6DEF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E7AA5A-5452-C1D6-D511-53CB964FA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93892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91A91B-810E-441C-DF68-E0A9B3C4D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DCD1EF-E7DB-2B6D-E345-9B2EF2552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1682936-2363-1954-3601-EDB48749D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8484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3458E2F3-A9DB-7C7B-E573-9B8854151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 pédagogique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AEDEB0E4-8988-1272-E724-92CA3D7BD8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7429041-6A95-ACEB-9DB7-013244892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466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941BBF-640A-2EEA-B8A7-CA97B35D8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FA3F5E-96D1-BEAC-A1A0-B0D0331AF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 pédagogique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E2DB4C8-B15A-F41E-FCE9-1BBAD2B144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fr-FR" dirty="0"/>
              <a:t>Titre de la séquence - Problématique</a:t>
            </a:r>
          </a:p>
          <a:p>
            <a:pPr lvl="1"/>
            <a:r>
              <a:rPr lang="fr-FR" dirty="0"/>
              <a:t>Exemple :  Comment les nouvelles technologies peuvent-elles améliorer l’habitat ?</a:t>
            </a:r>
          </a:p>
          <a:p>
            <a:r>
              <a:rPr lang="fr-FR" dirty="0"/>
              <a:t>Niveau de la formation</a:t>
            </a:r>
          </a:p>
          <a:p>
            <a:pPr lvl="1"/>
            <a:r>
              <a:rPr lang="fr-FR" dirty="0"/>
              <a:t>Exemple :  STI2D enseignements communs de 2I2D en Terminale</a:t>
            </a:r>
          </a:p>
          <a:p>
            <a:r>
              <a:rPr lang="fr-FR" dirty="0"/>
              <a:t>Effectif</a:t>
            </a:r>
          </a:p>
          <a:p>
            <a:pPr lvl="1"/>
            <a:r>
              <a:rPr lang="fr-FR" dirty="0"/>
              <a:t>Exemple :  Classe de 24 élèves, groupe à effectif réduit de 12 élèves</a:t>
            </a:r>
          </a:p>
          <a:p>
            <a:r>
              <a:rPr lang="fr-FR" dirty="0"/>
              <a:t>Volume horaire</a:t>
            </a:r>
          </a:p>
          <a:p>
            <a:pPr lvl="1"/>
            <a:r>
              <a:rPr lang="fr-FR" dirty="0"/>
              <a:t>Exemple :  12 heures hebdomadaires (2h en classe entière ; 10h en effectif réduit)</a:t>
            </a:r>
          </a:p>
          <a:p>
            <a:endParaRPr lang="fr-FR" dirty="0"/>
          </a:p>
          <a:p>
            <a:r>
              <a:rPr lang="fr-FR" dirty="0"/>
              <a:t>Situation déclenchante - Activation</a:t>
            </a:r>
          </a:p>
          <a:p>
            <a:pPr lvl="1"/>
            <a:r>
              <a:rPr lang="fr-FR" dirty="0"/>
              <a:t>Exemple :   Faire émerger les représentations et les savoirs antérieurs / Donner du sens au savoir à acquérir / Faire naître un questionnement légitime et conforme à la notion visée / Initier une démarche de recherche adaptée à la problématique, mobilisant les ressources internes (connaissances et compétences) et externes (ressources documentaires, expériences, modèles, etc…)</a:t>
            </a:r>
          </a:p>
          <a:p>
            <a:r>
              <a:rPr lang="fr-FR" dirty="0"/>
              <a:t>Thématique sociétale (pré bac)</a:t>
            </a:r>
          </a:p>
          <a:p>
            <a:pPr lvl="1"/>
            <a:r>
              <a:rPr lang="fr-FR" dirty="0"/>
              <a:t>STI2D: Assister l’homme / Préserver la santé / Concevoir l’habitat de demain / Améliorer l’efficacité énergétique d’un produit / Gérer la ville du futur (Smart city) / Construire les ouvrages de demain / Favoriser la pratique sportive   - Faut retrouver la source</a:t>
            </a:r>
          </a:p>
          <a:p>
            <a:pPr lvl="1"/>
            <a:r>
              <a:rPr lang="fr-FR" dirty="0"/>
              <a:t>SI : Les territoires et les produits intelligents, la mobilité des personnes et des biens / L’homme assisté, réparé, augmenté / Le design responsable et le prototypage de produits innovants </a:t>
            </a:r>
          </a:p>
          <a:p>
            <a:r>
              <a:rPr lang="fr-FR" dirty="0"/>
              <a:t>Présentation de la formation (accès, débouchés, objectifs) : ONISEP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296F4D4-880D-3587-58DE-A2B1D414D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0549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BF409C-BA78-8B62-240D-13286FCCE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 pédagogique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DEFE9C1-1FAC-F251-6BF4-EA3A150E2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Les possibilités après le niveau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40747D7-B6E5-CAAA-F6D7-B729A31E6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3299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AFDF5-DBB5-4585-6BDE-3015CD822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DA8A85-9B0C-8B40-7315-16DA28327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 pédagogique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091E3FF-A7C7-7110-94E3-0466060FAD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Les possibilités après le niveau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8BBF9E-C748-289D-69A9-D3DFDA067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6</a:t>
            </a:fld>
            <a:endParaRPr lang="fr-FR"/>
          </a:p>
        </p:txBody>
      </p:sp>
      <p:pic>
        <p:nvPicPr>
          <p:cNvPr id="5" name="Google Shape;123;g3df81726b9d_7_1">
            <a:extLst>
              <a:ext uri="{FF2B5EF4-FFF2-40B4-BE49-F238E27FC236}">
                <a16:creationId xmlns:a16="http://schemas.microsoft.com/office/drawing/2014/main" id="{DB637FEB-65EC-1ACE-BD60-8004ECFEAC4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38300" y="1605223"/>
            <a:ext cx="8915400" cy="48343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4281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F730F-0574-7D51-6DB0-A8699546F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FEFC5-A39B-F203-56F9-608F08C55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 pédagogique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39FE06-A948-B4C6-3BDD-618BAC865F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Les possibilités après le niveau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D56D46A-7439-FFC2-BAC1-534A6DF23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7</a:t>
            </a:fld>
            <a:endParaRPr lang="fr-FR"/>
          </a:p>
        </p:txBody>
      </p:sp>
      <p:pic>
        <p:nvPicPr>
          <p:cNvPr id="5" name="Google Shape;131;g3df81726b9d_7_8">
            <a:extLst>
              <a:ext uri="{FF2B5EF4-FFF2-40B4-BE49-F238E27FC236}">
                <a16:creationId xmlns:a16="http://schemas.microsoft.com/office/drawing/2014/main" id="{42FC00FB-A29C-C04E-0389-1AC9AC1BAF1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45663" y="1344190"/>
            <a:ext cx="11300674" cy="4889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8497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3F6C8-FECD-FF62-9199-370567474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7C6EDF-5348-FC58-BF9E-098EADE0F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 pédagogique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B86F77-2610-BFB4-A8B2-4E347413DC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Les possibilités après le niveau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E2B75AE-A150-A70E-9D29-6BEE10677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8</a:t>
            </a:fld>
            <a:endParaRPr lang="fr-FR"/>
          </a:p>
        </p:txBody>
      </p:sp>
      <p:pic>
        <p:nvPicPr>
          <p:cNvPr id="5" name="Google Shape;137;g3df81726b9d_0_15">
            <a:extLst>
              <a:ext uri="{FF2B5EF4-FFF2-40B4-BE49-F238E27FC236}">
                <a16:creationId xmlns:a16="http://schemas.microsoft.com/office/drawing/2014/main" id="{8BC131C7-B68D-0C31-51D0-6192512516E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rcRect t="4512" r="7764" b="1681"/>
          <a:stretch>
            <a:fillRect/>
          </a:stretch>
        </p:blipFill>
        <p:spPr>
          <a:xfrm>
            <a:off x="2262192" y="1443789"/>
            <a:ext cx="7892460" cy="53479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5028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AF26D-9780-8E47-E818-022F378BD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C72B61-1271-07B1-7579-A1B870A7E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 pédagogique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E6189F8-E0EB-A692-50D3-62F2B6277A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8240DAB-8A81-4DC1-62D9-9C6FA0CC1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9F52A-E39E-4694-B0B4-F69DB2B57DB3}" type="slidenum">
              <a:rPr lang="fr-FR" smtClean="0"/>
              <a:t>9</a:t>
            </a:fld>
            <a:endParaRPr lang="fr-FR"/>
          </a:p>
        </p:txBody>
      </p:sp>
      <p:pic>
        <p:nvPicPr>
          <p:cNvPr id="5" name="Google Shape;143;g3df81726b9d_0_23">
            <a:extLst>
              <a:ext uri="{FF2B5EF4-FFF2-40B4-BE49-F238E27FC236}">
                <a16:creationId xmlns:a16="http://schemas.microsoft.com/office/drawing/2014/main" id="{D9806424-1B8B-06B8-0524-3C37AA33B6EC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86687" y="1591709"/>
            <a:ext cx="10817925" cy="5122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1167231"/>
      </p:ext>
    </p:extLst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TM02892315[[fn=Brin]]</Template>
  <TotalTime>91</TotalTime>
  <Words>611</Words>
  <Application>Microsoft Office PowerPoint</Application>
  <PresentationFormat>Grand écran</PresentationFormat>
  <Paragraphs>119</Paragraphs>
  <Slides>24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Century Gothic</vt:lpstr>
      <vt:lpstr>Wingdings 3</vt:lpstr>
      <vt:lpstr>Brin</vt:lpstr>
      <vt:lpstr>Titre de la séquence choisie – Niveau imposé</vt:lpstr>
      <vt:lpstr>Plan</vt:lpstr>
      <vt:lpstr>Contexte pédagogique</vt:lpstr>
      <vt:lpstr>Contexte pédagogique</vt:lpstr>
      <vt:lpstr>Contexte pédagogique</vt:lpstr>
      <vt:lpstr>Contexte pédagogique</vt:lpstr>
      <vt:lpstr>Contexte pédagogique</vt:lpstr>
      <vt:lpstr>Contexte pédagogique</vt:lpstr>
      <vt:lpstr>Contexte pédagogique</vt:lpstr>
      <vt:lpstr>Contexte pédagogique</vt:lpstr>
      <vt:lpstr>Contexte pédagogique</vt:lpstr>
      <vt:lpstr>Séquence pédagogique</vt:lpstr>
      <vt:lpstr>Séquence pédagogique</vt:lpstr>
      <vt:lpstr>Séquence pédagogique</vt:lpstr>
      <vt:lpstr>Séquence pédagogique</vt:lpstr>
      <vt:lpstr>Séance expérimentale</vt:lpstr>
      <vt:lpstr>Séance expérimentale</vt:lpstr>
      <vt:lpstr>Séance expérimentale</vt:lpstr>
      <vt:lpstr>Séance expérimentale</vt:lpstr>
      <vt:lpstr>Séance expérimentale</vt:lpstr>
      <vt:lpstr>Evaluations et remédiations</vt:lpstr>
      <vt:lpstr>Evaluations et remédiation</vt:lpstr>
      <vt:lpstr>Conclusion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Emilie DEROCHE</dc:creator>
  <cp:lastModifiedBy>Emilie DEROCHE</cp:lastModifiedBy>
  <cp:revision>20</cp:revision>
  <dcterms:created xsi:type="dcterms:W3CDTF">2026-06-10T07:24:34Z</dcterms:created>
  <dcterms:modified xsi:type="dcterms:W3CDTF">2026-06-11T15:22:23Z</dcterms:modified>
</cp:coreProperties>
</file>